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1" d="100"/>
          <a:sy n="71" d="100"/>
        </p:scale>
        <p:origin x="-82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928662" y="1928803"/>
            <a:ext cx="7172348" cy="1470025"/>
          </a:xfrm>
        </p:spPr>
        <p:txBody>
          <a:bodyPr/>
          <a:lstStyle/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 dirty="0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1371600" y="3643314"/>
            <a:ext cx="6400800" cy="12858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s-ES" altLang="ja-JP" smtClean="0"/>
              <a:t>Haga clic para modificar el estilo de subtítulo del patrón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000100" y="4714884"/>
            <a:ext cx="7215239" cy="86200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1000101" y="2857496"/>
            <a:ext cx="7215238" cy="17859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lang="ja-JP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671646" y="4572008"/>
            <a:ext cx="6400816" cy="928686"/>
          </a:xfrm>
        </p:spPr>
        <p:txBody>
          <a:bodyPr/>
          <a:lstStyle/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575050" y="1428737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lang="ja-JP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792288" y="5014914"/>
            <a:ext cx="5486400" cy="41435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 dirty="0"/>
          </a:p>
        </p:txBody>
      </p:sp>
      <p:sp>
        <p:nvSpPr>
          <p:cNvPr id="3" name="正方形/長方形 2"/>
          <p:cNvSpPr>
            <a:spLocks noGrp="1"/>
          </p:cNvSpPr>
          <p:nvPr>
            <p:ph type="pic" idx="1"/>
          </p:nvPr>
        </p:nvSpPr>
        <p:spPr>
          <a:xfrm>
            <a:off x="1792288" y="742960"/>
            <a:ext cx="5486400" cy="4114800"/>
          </a:xfrm>
          <a:prstGeom prst="rect">
            <a:avLst/>
          </a:prstGeom>
          <a:noFill/>
          <a:ln w="50800" cap="sq">
            <a:solidFill>
              <a:schemeClr val="tx1"/>
            </a:solidFill>
            <a:miter lim="800000"/>
          </a:ln>
          <a:effectLst>
            <a:outerShdw blurRad="76200" dist="50800" dir="13500000" algn="tl" rotWithShape="0">
              <a:schemeClr val="bg1">
                <a:alpha val="80000"/>
              </a:scheme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es-ES" altLang="ja-JP" smtClean="0"/>
              <a:t>Haga clic en el icono para agregar una imagen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792288" y="548165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671514" y="274638"/>
            <a:ext cx="7829576" cy="1011222"/>
          </a:xfrm>
        </p:spPr>
        <p:txBody>
          <a:bodyPr/>
          <a:lstStyle/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71514" y="1285860"/>
            <a:ext cx="7829576" cy="4357718"/>
          </a:xfrm>
        </p:spPr>
        <p:txBody>
          <a:bodyPr vert="eaVert"/>
          <a:lstStyle/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43702" y="285730"/>
            <a:ext cx="1785950" cy="5565797"/>
          </a:xfrm>
        </p:spPr>
        <p:txBody>
          <a:bodyPr vert="eaVert"/>
          <a:lstStyle>
            <a:lvl1pPr>
              <a:defRPr>
                <a:gradFill flip="none" rotWithShape="1">
                  <a:gsLst>
                    <a:gs pos="0">
                      <a:schemeClr val="tx1">
                        <a:tint val="65000"/>
                      </a:schemeClr>
                    </a:gs>
                    <a:gs pos="49900">
                      <a:schemeClr val="tx1">
                        <a:tint val="9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tint val="95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42910" y="274640"/>
            <a:ext cx="5834090" cy="5583253"/>
          </a:xfrm>
        </p:spPr>
        <p:txBody>
          <a:bodyPr vert="eaVert"/>
          <a:lstStyle/>
          <a:p>
            <a:pPr lvl="0"/>
            <a:r>
              <a:rPr kumimoji="1" lang="es-ES" altLang="ja-JP" smtClean="0"/>
              <a:t>Haga clic para modificar el estilo de texto del patrón</a:t>
            </a:r>
          </a:p>
          <a:p>
            <a:pPr lvl="1"/>
            <a:r>
              <a:rPr kumimoji="1" lang="es-ES" altLang="ja-JP" smtClean="0"/>
              <a:t>Segundo nivel</a:t>
            </a:r>
          </a:p>
          <a:p>
            <a:pPr lvl="2"/>
            <a:r>
              <a:rPr kumimoji="1" lang="es-ES" altLang="ja-JP" smtClean="0"/>
              <a:t>Tercer nivel</a:t>
            </a:r>
          </a:p>
          <a:p>
            <a:pPr lvl="3"/>
            <a:r>
              <a:rPr kumimoji="1" lang="es-ES" altLang="ja-JP" smtClean="0"/>
              <a:t>Cuarto nivel</a:t>
            </a:r>
          </a:p>
          <a:p>
            <a:pPr lvl="4"/>
            <a:r>
              <a:rPr kumimoji="1" lang="es-ES" altLang="ja-JP" smtClean="0"/>
              <a:t>Quinto nivel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652450" y="6356350"/>
            <a:ext cx="2133600" cy="365125"/>
          </a:xfrm>
        </p:spPr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6286512" y="6356350"/>
            <a:ext cx="2133600" cy="365125"/>
          </a:xfrm>
        </p:spPr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es-ES" altLang="ja-JP" smtClean="0"/>
              <a:t>Haga clic para modificar el estilo de título del patrón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s-ES" altLang="ja-JP" smtClean="0"/>
              <a:t>Haga clic para modificar el estilo de subtítulo del patrón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</a:p>
          <a:p>
            <a:pPr lvl="5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E8E1492-8BE0-4FBA-A729-1DDB6F0039D7}" type="datetimeFigureOut">
              <a:rPr lang="es-ES" smtClean="0"/>
              <a:pPr/>
              <a:t>18/06/2012</a:t>
            </a:fld>
            <a:endParaRPr lang="es-ES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5515C6B-25CF-47EA-9B01-71762A13FD6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ctr" rtl="0" eaLnBrk="1" latinLnBrk="0" hangingPunct="1">
        <a:spcBef>
          <a:spcPct val="0"/>
        </a:spcBef>
        <a:buNone/>
        <a:defRPr kumimoji="1" sz="4400" baseline="0">
          <a:ln w="12700">
            <a:solidFill>
              <a:schemeClr val="tx1">
                <a:tint val="95000"/>
              </a:schemeClr>
            </a:solidFill>
          </a:ln>
          <a:gradFill>
            <a:gsLst>
              <a:gs pos="0">
                <a:schemeClr val="tx1">
                  <a:tint val="65000"/>
                </a:schemeClr>
              </a:gs>
              <a:gs pos="49900">
                <a:schemeClr val="tx1">
                  <a:tint val="95000"/>
                </a:schemeClr>
              </a:gs>
              <a:gs pos="50000">
                <a:schemeClr val="tx1"/>
              </a:gs>
              <a:gs pos="100000">
                <a:schemeClr val="tx1">
                  <a:tint val="95000"/>
                </a:schemeClr>
              </a:gs>
            </a:gsLst>
            <a:lin ang="5400000" scaled="1"/>
          </a:gradFill>
          <a:effectLst>
            <a:outerShdw blurRad="127000" algn="tl" rotWithShape="0">
              <a:schemeClr val="bg1">
                <a:alpha val="5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tx1"/>
        </a:buClr>
        <a:buFont typeface="Wingdings"/>
        <a:buChar char="n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>
            <a:shade val="75000"/>
          </a:schemeClr>
        </a:buClr>
        <a:buSzPct val="85000"/>
        <a:buFont typeface="Wingdings"/>
        <a:buChar char="n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4">
            <a:shade val="50000"/>
          </a:schemeClr>
        </a:buClr>
        <a:buSzPct val="75000"/>
        <a:buFont typeface="Wingdings"/>
        <a:buChar char="n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6">
            <a:shade val="50000"/>
          </a:schemeClr>
        </a:buClr>
        <a:buSzPct val="75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3">
            <a:shade val="50000"/>
          </a:schemeClr>
        </a:buClr>
        <a:buSzPct val="70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2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5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1"/>
        </a:buClr>
        <a:buSzPct val="5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142852"/>
            <a:ext cx="7772400" cy="1470025"/>
          </a:xfrm>
        </p:spPr>
        <p:txBody>
          <a:bodyPr>
            <a:normAutofit/>
          </a:bodyPr>
          <a:lstStyle/>
          <a:p>
            <a:r>
              <a:rPr lang="es-ES" sz="4800" dirty="0" smtClean="0">
                <a:solidFill>
                  <a:srgbClr val="FF0000"/>
                </a:solidFill>
              </a:rPr>
              <a:t>La vida en los monasterios</a:t>
            </a:r>
            <a:endParaRPr lang="es-ES" sz="4800" dirty="0">
              <a:solidFill>
                <a:srgbClr val="FF00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857760"/>
            <a:ext cx="57128" cy="45719"/>
          </a:xfrm>
        </p:spPr>
        <p:txBody>
          <a:bodyPr>
            <a:normAutofit fontScale="25000" lnSpcReduction="20000"/>
          </a:bodyPr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3042" y="1357298"/>
            <a:ext cx="5916411" cy="435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076056" y="623731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mtClean="0"/>
              <a:t>LUCÍA RODRÍGUEZ   5ºC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9756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B050"/>
                </a:solidFill>
              </a:rPr>
              <a:t>      INTRODUCIÓN</a:t>
            </a:r>
            <a:r>
              <a:rPr lang="es-ES" dirty="0" smtClean="0"/>
              <a:t>                    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2800" dirty="0" smtClean="0">
                <a:solidFill>
                  <a:srgbClr val="002060"/>
                </a:solidFill>
              </a:rPr>
              <a:t>San Benito estableció su famosa regla, creó el modelo que se repetiría durante toda la Edad Media e influyó decisivamente en la evolución de la arquitectura románica y gótica.</a:t>
            </a:r>
          </a:p>
          <a:p>
            <a:pPr algn="just"/>
            <a:endParaRPr lang="es-E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9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FFFF00"/>
                </a:solidFill>
              </a:rPr>
              <a:t>                   La vida cotidiana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800" dirty="0" smtClean="0">
                <a:solidFill>
                  <a:srgbClr val="7030A0"/>
                </a:solidFill>
              </a:rPr>
              <a:t>Como idea general San Benito </a:t>
            </a:r>
            <a:r>
              <a:rPr lang="es-ES" sz="2800" dirty="0">
                <a:solidFill>
                  <a:srgbClr val="7030A0"/>
                </a:solidFill>
              </a:rPr>
              <a:t>o</a:t>
            </a:r>
            <a:r>
              <a:rPr lang="es-ES" sz="2800" dirty="0" smtClean="0">
                <a:solidFill>
                  <a:srgbClr val="7030A0"/>
                </a:solidFill>
              </a:rPr>
              <a:t>rganizará toda la vida de la comunidad entorno a unas horas  en las que realizará los rezos comunes. Dividían así los días, que se ocupaban de los trabajos manuales e intelectuales.</a:t>
            </a:r>
            <a:endParaRPr lang="es-ES" sz="2800" dirty="0">
              <a:solidFill>
                <a:srgbClr val="7030A0"/>
              </a:solidFill>
            </a:endParaRPr>
          </a:p>
        </p:txBody>
      </p:sp>
      <p:pic>
        <p:nvPicPr>
          <p:cNvPr id="2050" name="Picture 2" descr="http://4.bp.blogspot.com/-vtIeiWOMeUY/TygfOIH7a9I/AAAAAAAAEnA/3kRs4WMti_E/s1600/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501008"/>
            <a:ext cx="4680520" cy="278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716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B050"/>
                </a:solidFill>
              </a:rPr>
              <a:t>La vigilia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Los mojes se levantaban muy temprano antes del amanecer y, se preparaban la primera oración del día, que se hacían en el coro.</a:t>
            </a: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74" name="Picture 2" descr="http://www.arteguias.com/monasterio/realmonasteriosantotomasavila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26131"/>
            <a:ext cx="4680520" cy="334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333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Los laudes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Después de las vigilias los monjes se aseaban para comenzar con los laudes. Se trataba de una nueva oración. Cuando acababan se dedicaban </a:t>
            </a:r>
            <a:r>
              <a:rPr lang="es-ES" smtClean="0">
                <a:solidFill>
                  <a:schemeClr val="accent6">
                    <a:lumMod val="75000"/>
                  </a:schemeClr>
                </a:solidFill>
              </a:rPr>
              <a:t>a trabajar.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832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La hora terciaria</a:t>
            </a:r>
            <a:endParaRPr lang="es-E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Se usaba para dar misa hasta la una de la tarde. Después se ocupaban del huerto o iban a la biblioteca (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scriptorium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).</a:t>
            </a: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http://farm4.static.flickr.com/3404/3194958372_d4163fee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357562"/>
            <a:ext cx="4119558" cy="3089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111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Hora sexta</a:t>
            </a:r>
            <a:endParaRPr lang="es-E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285860"/>
            <a:ext cx="8229600" cy="4525963"/>
          </a:xfrm>
        </p:spPr>
        <p:txBody>
          <a:bodyPr/>
          <a:lstStyle/>
          <a:p>
            <a:pPr algn="just"/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Se volvían a reunir para rezar. Comían en una habitación llamada refectorio mientras uno leía la biblia.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482" name="Picture 2" descr="http://farm4.static.flickr.com/3383/3194957186_a764097f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2937290"/>
            <a:ext cx="4572032" cy="3630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Hora nona</a:t>
            </a:r>
            <a:endParaRPr lang="es-E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No dormían la siesta y otra vez rezaban. Pero antes se reunían en la sala Capitular para leer un capítulo de la regla de San Benito.</a:t>
            </a:r>
            <a:endParaRPr lang="es-E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1506" name="Picture 2" descr="http://www.celtiberia.net/imagftp/U7083-Carracedo7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214686"/>
            <a:ext cx="4357718" cy="3268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chemeClr val="accent3">
                    <a:lumMod val="75000"/>
                  </a:schemeClr>
                </a:solidFill>
              </a:rPr>
              <a:t>Las vísperas y las completas</a:t>
            </a:r>
            <a:endParaRPr lang="es-E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/>
          <a:lstStyle/>
          <a:p>
            <a:pPr algn="just"/>
            <a:r>
              <a:rPr lang="es-ES" dirty="0" smtClean="0"/>
              <a:t>Antes de las vísperas tenían un rato libre para charlar, pasear o rezar. Después volvían a la iglesia.</a:t>
            </a:r>
          </a:p>
          <a:p>
            <a:pPr algn="just"/>
            <a:r>
              <a:rPr lang="es-ES" dirty="0" smtClean="0"/>
              <a:t>Cenaban, y antes de dormir hacían la ceremonia de las completas que se pedía a Dios por los peligros de la noche.</a:t>
            </a:r>
          </a:p>
          <a:p>
            <a:pPr algn="just">
              <a:buNone/>
            </a:pPr>
            <a:endParaRPr lang="es-ES" dirty="0" smtClean="0"/>
          </a:p>
        </p:txBody>
      </p:sp>
      <p:pic>
        <p:nvPicPr>
          <p:cNvPr id="5" name="4 Imagen" descr="SantesCreusDormitor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4143380"/>
            <a:ext cx="3357586" cy="2503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YamatoPainting">
  <a:themeElements>
    <a:clrScheme name="Yamato Painting">
      <a:dk1>
        <a:sysClr val="windowText" lastClr="000000"/>
      </a:dk1>
      <a:lt1>
        <a:sysClr val="window" lastClr="FFFFFF"/>
      </a:lt1>
      <a:dk2>
        <a:srgbClr val="3F2D32"/>
      </a:dk2>
      <a:lt2>
        <a:srgbClr val="FEDD00"/>
      </a:lt2>
      <a:accent1>
        <a:srgbClr val="C24400"/>
      </a:accent1>
      <a:accent2>
        <a:srgbClr val="3F7228"/>
      </a:accent2>
      <a:accent3>
        <a:srgbClr val="516086"/>
      </a:accent3>
      <a:accent4>
        <a:srgbClr val="956A86"/>
      </a:accent4>
      <a:accent5>
        <a:srgbClr val="E87981"/>
      </a:accent5>
      <a:accent6>
        <a:srgbClr val="8D8628"/>
      </a:accent6>
      <a:hlink>
        <a:srgbClr val="0000FF"/>
      </a:hlink>
      <a:folHlink>
        <a:srgbClr val="800080"/>
      </a:folHlink>
    </a:clrScheme>
    <a:fontScheme name="Yamato Painti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Yamato Painting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100000"/>
              </a:schemeClr>
            </a:gs>
            <a:gs pos="100000">
              <a:schemeClr val="phClr">
                <a:tint val="100000"/>
                <a:shade val="20000"/>
              </a:schemeClr>
            </a:gs>
          </a:gsLst>
          <a:lin ang="5400000" scaled="1"/>
        </a:gradFill>
        <a:blipFill>
          <a:blip xmlns:r="http://schemas.openxmlformats.org/officeDocument/2006/relationships" r:embed="rId1">
            <a:duotone>
              <a:srgbClr val="000000"/>
              <a:schemeClr val="phClr">
                <a:tint val="100000"/>
              </a:schemeClr>
            </a:duotone>
          </a:blip>
          <a:tile tx="0" ty="0" sx="35000" sy="35000" flip="none" algn="tl"/>
        </a:blipFill>
      </a:fillStyleLst>
      <a:lnStyleLst>
        <a:ln w="9525" cap="flat" cmpd="sng" algn="ctr">
          <a:solidFill>
            <a:schemeClr val="phClr">
              <a:alpha val="60000"/>
            </a:schemeClr>
          </a:solidFill>
          <a:prstDash val="solid"/>
        </a:ln>
        <a:ln w="19525" cap="flat" cmpd="sng" algn="ctr">
          <a:solidFill>
            <a:schemeClr val="phClr">
              <a:alpha val="90000"/>
            </a:schemeClr>
          </a:solidFill>
          <a:prstDash val="solid"/>
        </a:ln>
        <a:ln w="3810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prst="angle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glow rad="51600">
              <a:schemeClr val="phClr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>
            <a:shade val="90000"/>
          </a:schemeClr>
        </a:solidFill>
        <a:blipFill>
          <a:blip xmlns:r="http://schemas.openxmlformats.org/officeDocument/2006/relationships" r:embed="rId2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tile tx="0" ty="0" sx="120000" sy="120000" flip="xy" algn="t"/>
        </a:blipFill>
        <a:blipFill rotWithShape="0">
          <a:blip xmlns:r="http://schemas.openxmlformats.org/officeDocument/2006/relationships" r:embed="rId3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de pintura Yamato</Template>
  <TotalTime>129</TotalTime>
  <Words>272</Words>
  <Application>Microsoft Office PowerPoint</Application>
  <PresentationFormat>Presentación en pantalla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YamatoPainting</vt:lpstr>
      <vt:lpstr>La vida en los monasterios</vt:lpstr>
      <vt:lpstr>      INTRODUCIÓN                     </vt:lpstr>
      <vt:lpstr>                   La vida cotidiana</vt:lpstr>
      <vt:lpstr>La vigilia</vt:lpstr>
      <vt:lpstr>Los laudes</vt:lpstr>
      <vt:lpstr>                La hora terciaria</vt:lpstr>
      <vt:lpstr>Hora sexta</vt:lpstr>
      <vt:lpstr>Hora nona</vt:lpstr>
      <vt:lpstr>Las vísperas y las completas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vida en los monasterios</dc:title>
  <dc:creator>alumno-casa</dc:creator>
  <cp:lastModifiedBy>6ºA</cp:lastModifiedBy>
  <cp:revision>16</cp:revision>
  <dcterms:created xsi:type="dcterms:W3CDTF">2012-05-14T15:03:39Z</dcterms:created>
  <dcterms:modified xsi:type="dcterms:W3CDTF">2012-06-18T09:07:50Z</dcterms:modified>
</cp:coreProperties>
</file>